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6" r:id="rId1"/>
  </p:sldMasterIdLst>
  <p:sldIdLst>
    <p:sldId id="256" r:id="rId2"/>
    <p:sldId id="257" r:id="rId3"/>
    <p:sldId id="258" r:id="rId4"/>
    <p:sldId id="259" r:id="rId5"/>
    <p:sldId id="274" r:id="rId6"/>
    <p:sldId id="273" r:id="rId7"/>
    <p:sldId id="260" r:id="rId8"/>
    <p:sldId id="261" r:id="rId9"/>
    <p:sldId id="262" r:id="rId10"/>
    <p:sldId id="264" r:id="rId11"/>
    <p:sldId id="265" r:id="rId12"/>
    <p:sldId id="270" r:id="rId13"/>
    <p:sldId id="266" r:id="rId14"/>
    <p:sldId id="268" r:id="rId15"/>
    <p:sldId id="269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651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04756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89951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141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9133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2564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03483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25001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96587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76741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43140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FF6160B-656F-40C4-8771-562BFC07F1AA}" type="datetimeFigureOut">
              <a:rPr lang="tr-TR" smtClean="0"/>
              <a:t>26.05.2025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AE8F89B-7BDA-4F7A-ABEA-BBC159E5F46B}" type="slidenum">
              <a:rPr lang="tr-TR" smtClean="0"/>
              <a:t>‹#›</a:t>
            </a:fld>
            <a:endParaRPr lang="tr-T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091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7.pn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7.pn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17.pn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17.png"/><Relationship Id="rId5" Type="http://schemas.openxmlformats.org/officeDocument/2006/relationships/image" Target="../media/image23.jpg"/><Relationship Id="rId4" Type="http://schemas.openxmlformats.org/officeDocument/2006/relationships/image" Target="../media/image22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8505" y="380883"/>
            <a:ext cx="10058400" cy="3566160"/>
          </a:xfrm>
        </p:spPr>
        <p:txBody>
          <a:bodyPr/>
          <a:lstStyle/>
          <a:p>
            <a:r>
              <a:rPr lang="tr-TR" b="1" dirty="0" smtClean="0">
                <a:latin typeface="Bahnschrift Condensed" panose="020B0502040204020203" pitchFamily="34" charset="0"/>
              </a:rPr>
              <a:t>       MÜZİK DUYGU ANALİZİ</a:t>
            </a:r>
            <a:endParaRPr lang="tr-TR" b="1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6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937" y="3297115"/>
            <a:ext cx="8018462" cy="28924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815" y="243987"/>
            <a:ext cx="8018584" cy="289847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20969" y="2680792"/>
            <a:ext cx="21365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400" dirty="0" smtClean="0"/>
              <a:t>CNN</a:t>
            </a:r>
            <a:endParaRPr lang="tr-TR" sz="5400" dirty="0"/>
          </a:p>
        </p:txBody>
      </p:sp>
    </p:spTree>
    <p:extLst>
      <p:ext uri="{BB962C8B-B14F-4D97-AF65-F5344CB8AC3E}">
        <p14:creationId xmlns:p14="http://schemas.microsoft.com/office/powerpoint/2010/main" val="347182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38" y="823912"/>
            <a:ext cx="5326193" cy="445803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54" y="823912"/>
            <a:ext cx="5391631" cy="4458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9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215" y="1167765"/>
            <a:ext cx="9928225" cy="4311016"/>
          </a:xfrm>
        </p:spPr>
      </p:pic>
    </p:spTree>
    <p:extLst>
      <p:ext uri="{BB962C8B-B14F-4D97-AF65-F5344CB8AC3E}">
        <p14:creationId xmlns:p14="http://schemas.microsoft.com/office/powerpoint/2010/main" val="193283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0"/>
            <a:ext cx="10058400" cy="1450757"/>
          </a:xfrm>
        </p:spPr>
        <p:txBody>
          <a:bodyPr/>
          <a:lstStyle/>
          <a:p>
            <a:r>
              <a:rPr lang="tr-TR" dirty="0" smtClean="0"/>
              <a:t>        CNN                                 CNN+GRU</a:t>
            </a:r>
            <a:endParaRPr lang="tr-T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86" y="1702192"/>
            <a:ext cx="5426613" cy="400401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238" y="1702192"/>
            <a:ext cx="5588978" cy="4004016"/>
          </a:xfrm>
          <a:prstGeom prst="rect">
            <a:avLst/>
          </a:prstGeom>
        </p:spPr>
      </p:pic>
      <p:pic>
        <p:nvPicPr>
          <p:cNvPr id="3" name="İsimsiz-video-‐-Clipchamp-ile-yapıldı-_3_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71317" y="48169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466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0"/>
            <a:ext cx="10058400" cy="1450757"/>
          </a:xfrm>
        </p:spPr>
        <p:txBody>
          <a:bodyPr/>
          <a:lstStyle/>
          <a:p>
            <a:r>
              <a:rPr lang="tr-TR" dirty="0" smtClean="0"/>
              <a:t>          CNN                                CNN+GRU </a:t>
            </a:r>
            <a:endParaRPr lang="tr-T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87" y="1702504"/>
            <a:ext cx="5540913" cy="432932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707" y="1702504"/>
            <a:ext cx="5567017" cy="4323765"/>
          </a:xfrm>
          <a:prstGeom prst="rect">
            <a:avLst/>
          </a:prstGeom>
        </p:spPr>
      </p:pic>
      <p:pic>
        <p:nvPicPr>
          <p:cNvPr id="6" name="Beethove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39116" y="48169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836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072" y="66795"/>
            <a:ext cx="10058400" cy="1450757"/>
          </a:xfrm>
        </p:spPr>
        <p:txBody>
          <a:bodyPr/>
          <a:lstStyle/>
          <a:p>
            <a:r>
              <a:rPr lang="tr-TR" dirty="0" smtClean="0"/>
              <a:t>          CNN                                 CNN+GRU</a:t>
            </a:r>
            <a:endParaRPr lang="tr-T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37360"/>
            <a:ext cx="5590149" cy="425899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462" y="1737360"/>
            <a:ext cx="5547946" cy="4258994"/>
          </a:xfrm>
          <a:prstGeom prst="rect">
            <a:avLst/>
          </a:prstGeom>
        </p:spPr>
      </p:pic>
      <p:pic>
        <p:nvPicPr>
          <p:cNvPr id="6" name="Turkish March Mozart - Rondo Alla Turc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59986" y="30481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116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0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4864" y="119549"/>
            <a:ext cx="10058400" cy="1450757"/>
          </a:xfrm>
        </p:spPr>
        <p:txBody>
          <a:bodyPr/>
          <a:lstStyle/>
          <a:p>
            <a:r>
              <a:rPr lang="tr-TR" dirty="0" smtClean="0"/>
              <a:t>          CNN                                 CNN+GRU</a:t>
            </a:r>
            <a:endParaRPr lang="tr-T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30" y="1737360"/>
            <a:ext cx="5639902" cy="403537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931" y="1737360"/>
            <a:ext cx="5372100" cy="4035376"/>
          </a:xfrm>
          <a:prstGeom prst="rect">
            <a:avLst/>
          </a:prstGeom>
        </p:spPr>
      </p:pic>
      <p:pic>
        <p:nvPicPr>
          <p:cNvPr id="6" name="Billie Eilish, Khalid - lovely [V1Pl8CzNzCw]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17418" y="4111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973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65993" y="202221"/>
            <a:ext cx="1085850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/>
              <a:t>Özet :</a:t>
            </a:r>
          </a:p>
          <a:p>
            <a:endParaRPr lang="tr-TR" sz="2400" dirty="0" smtClean="0"/>
          </a:p>
          <a:p>
            <a:r>
              <a:rPr lang="tr-TR" sz="2400" dirty="0" smtClean="0"/>
              <a:t>Emotify </a:t>
            </a:r>
            <a:r>
              <a:rPr lang="tr-TR" sz="2400" dirty="0"/>
              <a:t>veri kümesi → zengin ses özellikleri (librosa)</a:t>
            </a:r>
          </a:p>
          <a:p>
            <a:endParaRPr lang="tr-TR" sz="2400" dirty="0" smtClean="0"/>
          </a:p>
          <a:p>
            <a:r>
              <a:rPr lang="tr-TR" sz="2400" dirty="0" smtClean="0"/>
              <a:t>Model</a:t>
            </a:r>
            <a:r>
              <a:rPr lang="tr-TR" sz="2400" dirty="0"/>
              <a:t>, tını-ritim-armoni bilgisini bütünleşik okuyarak 9 duygu sınıfında dengeli performans verdi.</a:t>
            </a:r>
          </a:p>
          <a:p>
            <a:endParaRPr lang="tr-TR" sz="2400" dirty="0" smtClean="0"/>
          </a:p>
          <a:p>
            <a:r>
              <a:rPr lang="tr-TR" sz="2400" dirty="0" smtClean="0"/>
              <a:t>Uygulama </a:t>
            </a:r>
            <a:r>
              <a:rPr lang="tr-TR" sz="2400" dirty="0"/>
              <a:t>Potansiyeli :</a:t>
            </a:r>
          </a:p>
          <a:p>
            <a:endParaRPr lang="tr-TR" sz="2400" dirty="0" smtClean="0"/>
          </a:p>
          <a:p>
            <a:r>
              <a:rPr lang="tr-TR" sz="2400" dirty="0" smtClean="0"/>
              <a:t>Kişiselleştirilmiş </a:t>
            </a:r>
            <a:r>
              <a:rPr lang="tr-TR" sz="2400" dirty="0"/>
              <a:t>çalma listeleri</a:t>
            </a:r>
          </a:p>
          <a:p>
            <a:endParaRPr lang="tr-TR" sz="2400" dirty="0" smtClean="0"/>
          </a:p>
          <a:p>
            <a:r>
              <a:rPr lang="tr-TR" sz="2400" dirty="0" smtClean="0"/>
              <a:t>Oyun </a:t>
            </a:r>
            <a:r>
              <a:rPr lang="tr-TR" sz="2400" dirty="0"/>
              <a:t>/ film sahnesine anlık </a:t>
            </a:r>
            <a:r>
              <a:rPr lang="tr-TR" sz="2400" dirty="0" smtClean="0"/>
              <a:t>soundtrack</a:t>
            </a:r>
            <a:endParaRPr lang="tr-TR" dirty="0" smtClean="0"/>
          </a:p>
          <a:p>
            <a:endParaRPr lang="tr-TR" dirty="0" smtClean="0"/>
          </a:p>
          <a:p>
            <a:endParaRPr lang="tr-TR" dirty="0"/>
          </a:p>
          <a:p>
            <a:r>
              <a:rPr lang="tr-TR" sz="2800" b="1" dirty="0" smtClean="0"/>
              <a:t>Dinlediğiniz </a:t>
            </a:r>
            <a:r>
              <a:rPr lang="tr-TR" sz="2800" b="1" dirty="0"/>
              <a:t>için teşekkürler!</a:t>
            </a:r>
          </a:p>
          <a:p>
            <a:r>
              <a:rPr lang="tr-TR" sz="2800" b="1" dirty="0"/>
              <a:t>Sorularınızı </a:t>
            </a:r>
            <a:r>
              <a:rPr lang="tr-TR" sz="2800" b="1" dirty="0" smtClean="0"/>
              <a:t>alabiliri</a:t>
            </a:r>
            <a:r>
              <a:rPr lang="en-US" sz="2800" b="1" dirty="0" smtClean="0"/>
              <a:t>z</a:t>
            </a:r>
            <a:r>
              <a:rPr lang="tr-TR" sz="2800" b="1" dirty="0" smtClean="0"/>
              <a:t>.</a:t>
            </a:r>
            <a:endParaRPr lang="tr-TR" sz="2800" b="1" dirty="0"/>
          </a:p>
        </p:txBody>
      </p:sp>
    </p:spTree>
    <p:extLst>
      <p:ext uri="{BB962C8B-B14F-4D97-AF65-F5344CB8AC3E}">
        <p14:creationId xmlns:p14="http://schemas.microsoft.com/office/powerpoint/2010/main" val="2364600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Projenin </a:t>
            </a:r>
            <a:r>
              <a:rPr lang="tr-TR" dirty="0" smtClean="0"/>
              <a:t>Tanım ve Önemi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6384"/>
            <a:ext cx="10058400" cy="4554416"/>
          </a:xfrm>
        </p:spPr>
        <p:txBody>
          <a:bodyPr>
            <a:normAutofit fontScale="92500" lnSpcReduction="20000"/>
          </a:bodyPr>
          <a:lstStyle/>
          <a:p>
            <a:r>
              <a:rPr lang="tr-TR" b="1" i="1" dirty="0"/>
              <a:t>Tanım: </a:t>
            </a:r>
            <a:endParaRPr lang="tr-TR" b="1" i="1" dirty="0" smtClean="0"/>
          </a:p>
          <a:p>
            <a:r>
              <a:rPr lang="tr-TR" dirty="0" smtClean="0"/>
              <a:t>Bir </a:t>
            </a:r>
            <a:r>
              <a:rPr lang="tr-TR" dirty="0"/>
              <a:t>şarkının ses özelliklerinden (insan müdahalesi olmadan) duygusunu (Mutlu, Üzgün, Enerjik, </a:t>
            </a:r>
            <a:r>
              <a:rPr lang="tr-TR" dirty="0" smtClean="0"/>
              <a:t>Sakin</a:t>
            </a:r>
          </a:p>
          <a:p>
            <a:r>
              <a:rPr lang="tr-TR" dirty="0" smtClean="0"/>
              <a:t>vb</a:t>
            </a:r>
            <a:r>
              <a:rPr lang="tr-TR" dirty="0"/>
              <a:t>.) tahmin eden yapay zekâ tekniği.</a:t>
            </a:r>
          </a:p>
          <a:p>
            <a:endParaRPr lang="tr-TR" dirty="0" smtClean="0"/>
          </a:p>
          <a:p>
            <a:r>
              <a:rPr lang="tr-TR" b="1" i="1" dirty="0" smtClean="0"/>
              <a:t>Önemi</a:t>
            </a:r>
            <a:r>
              <a:rPr lang="tr-TR" b="1" i="1" dirty="0"/>
              <a:t>:</a:t>
            </a:r>
          </a:p>
          <a:p>
            <a:pPr marL="0" indent="0">
              <a:buNone/>
            </a:pPr>
            <a:r>
              <a:rPr lang="tr-TR" dirty="0"/>
              <a:t> </a:t>
            </a:r>
            <a:r>
              <a:rPr lang="tr-TR" dirty="0" smtClean="0"/>
              <a:t> Kişiselleştirme</a:t>
            </a:r>
            <a:r>
              <a:rPr lang="tr-TR" dirty="0"/>
              <a:t>: Spotify/YouTube’da ruh hâline göre otomatik çalma listeleri.</a:t>
            </a:r>
          </a:p>
          <a:p>
            <a:endParaRPr lang="tr-TR" dirty="0" smtClean="0"/>
          </a:p>
          <a:p>
            <a:r>
              <a:rPr lang="tr-TR" dirty="0" smtClean="0"/>
              <a:t>Medya </a:t>
            </a:r>
            <a:r>
              <a:rPr lang="tr-TR" dirty="0"/>
              <a:t>Üretimi: Oyun/film sahnesine uygun soundtrack seçimi.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 smtClean="0"/>
              <a:t>  Sağlık </a:t>
            </a:r>
            <a:r>
              <a:rPr lang="tr-TR" dirty="0"/>
              <a:t>&amp; Terapi: Müzikterapi seanslarında duygu takibi.</a:t>
            </a:r>
          </a:p>
          <a:p>
            <a:endParaRPr lang="tr-TR" dirty="0" smtClean="0"/>
          </a:p>
          <a:p>
            <a:r>
              <a:rPr lang="tr-TR" dirty="0" smtClean="0"/>
              <a:t>Pazar </a:t>
            </a:r>
            <a:r>
              <a:rPr lang="tr-TR" dirty="0"/>
              <a:t>Analizi: Dev kataloglarda duygu temelli etiketleme ve trend analizi.</a:t>
            </a:r>
          </a:p>
        </p:txBody>
      </p:sp>
    </p:spTree>
    <p:extLst>
      <p:ext uri="{BB962C8B-B14F-4D97-AF65-F5344CB8AC3E}">
        <p14:creationId xmlns:p14="http://schemas.microsoft.com/office/powerpoint/2010/main" val="2831553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28341"/>
            <a:ext cx="10058400" cy="1450757"/>
          </a:xfrm>
        </p:spPr>
        <p:txBody>
          <a:bodyPr/>
          <a:lstStyle/>
          <a:p>
            <a:r>
              <a:rPr lang="tr-TR" dirty="0" smtClean="0"/>
              <a:t>Veri Kümesi:Emotify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10860258" cy="44231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b="1" dirty="0"/>
              <a:t>İçerik:</a:t>
            </a:r>
            <a:r>
              <a:rPr lang="tr-TR" dirty="0"/>
              <a:t> 400 adet × 60 sn WAV (16-bit, 44.1 kHz) — Rock, Pop, Klasik, Elektronik türlerinden dengeli seçildi.</a:t>
            </a:r>
            <a:endParaRPr lang="tr-TR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tr-TR" b="1" dirty="0" smtClean="0"/>
              <a:t>Anotasyon </a:t>
            </a:r>
            <a:r>
              <a:rPr lang="tr-TR" b="1" dirty="0"/>
              <a:t>Protokolü:</a:t>
            </a:r>
            <a:r>
              <a:rPr lang="tr-TR" dirty="0"/>
              <a:t> Web tabanlı “Emotify” oyununda </a:t>
            </a:r>
            <a:r>
              <a:rPr lang="tr-TR" b="1" dirty="0"/>
              <a:t>1 778</a:t>
            </a:r>
            <a:r>
              <a:rPr lang="tr-TR" dirty="0"/>
              <a:t> gönüllü; her parça </a:t>
            </a:r>
            <a:r>
              <a:rPr lang="tr-TR" b="1" dirty="0"/>
              <a:t>≈ 35</a:t>
            </a:r>
            <a:r>
              <a:rPr lang="tr-TR" dirty="0"/>
              <a:t> dinleyici (A-set = 48, B-set = 16).</a:t>
            </a:r>
            <a:endParaRPr lang="tr-TR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tr-TR" b="1" dirty="0" smtClean="0"/>
              <a:t>Duygu </a:t>
            </a:r>
            <a:r>
              <a:rPr lang="tr-TR" b="1" dirty="0"/>
              <a:t>Şeması:</a:t>
            </a:r>
            <a:r>
              <a:rPr lang="tr-TR" dirty="0"/>
              <a:t> 9 </a:t>
            </a:r>
            <a:r>
              <a:rPr lang="tr-TR" dirty="0" smtClean="0"/>
              <a:t>etiket </a:t>
            </a:r>
            <a:r>
              <a:rPr lang="tr-TR" dirty="0"/>
              <a:t>• çoklu seçim (ort. 2.3 </a:t>
            </a:r>
            <a:r>
              <a:rPr lang="tr-TR" dirty="0" smtClean="0"/>
              <a:t>etiket/klip)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tr-TR" b="1" dirty="0" smtClean="0"/>
              <a:t>Ek </a:t>
            </a:r>
            <a:r>
              <a:rPr lang="tr-TR" b="1" dirty="0"/>
              <a:t>Meta:</a:t>
            </a:r>
            <a:r>
              <a:rPr lang="tr-TR" dirty="0"/>
              <a:t> Yaş (13-68, ort. 28), </a:t>
            </a:r>
            <a:r>
              <a:rPr lang="tr-TR" dirty="0" smtClean="0"/>
              <a:t>cinsiyet, </a:t>
            </a:r>
            <a:r>
              <a:rPr lang="tr-TR" dirty="0"/>
              <a:t>ana </a:t>
            </a:r>
            <a:r>
              <a:rPr lang="tr-TR" dirty="0" smtClean="0"/>
              <a:t>dil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tr-TR" b="1" dirty="0" smtClean="0"/>
              <a:t>Dosyalar</a:t>
            </a:r>
            <a:r>
              <a:rPr lang="tr-TR" b="1" dirty="0"/>
              <a:t>:</a:t>
            </a:r>
            <a:r>
              <a:rPr lang="tr-TR" dirty="0"/>
              <a:t> Ham ses, anotasyon CSV, A/B alt kümeleri</a:t>
            </a:r>
          </a:p>
        </p:txBody>
      </p:sp>
    </p:spTree>
    <p:extLst>
      <p:ext uri="{BB962C8B-B14F-4D97-AF65-F5344CB8AC3E}">
        <p14:creationId xmlns:p14="http://schemas.microsoft.com/office/powerpoint/2010/main" val="381530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81095"/>
            <a:ext cx="10058400" cy="1450757"/>
          </a:xfrm>
        </p:spPr>
        <p:txBody>
          <a:bodyPr/>
          <a:lstStyle/>
          <a:p>
            <a:r>
              <a:rPr lang="tr-TR" dirty="0" smtClean="0"/>
              <a:t>Ses Ön-İşleme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493521"/>
          </a:xfrm>
        </p:spPr>
        <p:txBody>
          <a:bodyPr>
            <a:normAutofit fontScale="92500" lnSpcReduction="10000"/>
          </a:bodyPr>
          <a:lstStyle/>
          <a:p>
            <a:r>
              <a:rPr lang="tr-TR" b="1" dirty="0"/>
              <a:t>Amaç:</a:t>
            </a:r>
            <a:r>
              <a:rPr lang="tr-TR" dirty="0"/>
              <a:t> Ham müzik sinyalini, duyguyu taşıyan zengin bir özellik vektörüne dönüştürmek (</a:t>
            </a:r>
            <a:r>
              <a:rPr lang="tr-TR" b="1" dirty="0"/>
              <a:t>librosa</a:t>
            </a:r>
            <a:r>
              <a:rPr lang="tr-TR" dirty="0"/>
              <a:t> ile).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tr-TR" b="1" dirty="0" smtClean="0"/>
              <a:t>Pipeline</a:t>
            </a:r>
            <a:r>
              <a:rPr lang="tr-TR" b="1" dirty="0"/>
              <a:t>:</a:t>
            </a:r>
            <a:r>
              <a:rPr lang="tr-TR" dirty="0"/>
              <a:t> 44.1 kHz → 22.05 kHz; sessiz kısımları kes, RMS’e göre seviye eşitle</a:t>
            </a:r>
            <a:r>
              <a:rPr lang="tr-TR" dirty="0" smtClean="0"/>
              <a:t>.</a:t>
            </a:r>
            <a:endParaRPr lang="en-US" b="1" dirty="0" smtClean="0"/>
          </a:p>
          <a:p>
            <a:endParaRPr lang="tr-TR" b="1" dirty="0" smtClean="0"/>
          </a:p>
          <a:p>
            <a:r>
              <a:rPr lang="tr-TR" b="1" dirty="0" smtClean="0"/>
              <a:t>Tını </a:t>
            </a:r>
            <a:r>
              <a:rPr lang="tr-TR" b="1" dirty="0"/>
              <a:t>(Timbre):</a:t>
            </a:r>
            <a:r>
              <a:rPr lang="tr-TR" dirty="0"/>
              <a:t> MFCC, spectral centroid &amp; contrast → sesin renk/parlaklığını </a:t>
            </a:r>
            <a:r>
              <a:rPr lang="tr-TR" dirty="0" smtClean="0"/>
              <a:t>yakalar.</a:t>
            </a:r>
          </a:p>
          <a:p>
            <a:endParaRPr lang="tr-TR" b="1" dirty="0" smtClean="0"/>
          </a:p>
          <a:p>
            <a:r>
              <a:rPr lang="tr-TR" b="1" dirty="0" smtClean="0"/>
              <a:t>Armoni:</a:t>
            </a:r>
            <a:r>
              <a:rPr lang="tr-TR" dirty="0" smtClean="0"/>
              <a:t> </a:t>
            </a:r>
            <a:r>
              <a:rPr lang="tr-TR" dirty="0"/>
              <a:t>Chroma → nota dağılımı ve akor bilgisini özetler.</a:t>
            </a:r>
          </a:p>
          <a:p>
            <a:endParaRPr lang="tr-TR" b="1" dirty="0" smtClean="0"/>
          </a:p>
          <a:p>
            <a:r>
              <a:rPr lang="tr-TR" b="1" dirty="0" smtClean="0"/>
              <a:t>Ritim/Enerji</a:t>
            </a:r>
            <a:r>
              <a:rPr lang="tr-TR" b="1" dirty="0"/>
              <a:t>:</a:t>
            </a:r>
            <a:r>
              <a:rPr lang="tr-TR" dirty="0"/>
              <a:t> Tempogram, onset-rate, RMS, zero-crossing → tempo ve darbe yoğunluğunu verir.</a:t>
            </a:r>
          </a:p>
          <a:p>
            <a:endParaRPr lang="tr-TR" b="1" dirty="0" smtClean="0"/>
          </a:p>
          <a:p>
            <a:r>
              <a:rPr lang="tr-TR" b="1" dirty="0" smtClean="0"/>
              <a:t>Frekans </a:t>
            </a:r>
            <a:r>
              <a:rPr lang="tr-TR" b="1" dirty="0"/>
              <a:t>Yapısı:</a:t>
            </a:r>
            <a:r>
              <a:rPr lang="tr-TR" dirty="0"/>
              <a:t> Mel-spectrogram → enerjinin bantlar arasındaki dağılımını gösterir.</a:t>
            </a:r>
          </a:p>
        </p:txBody>
      </p:sp>
    </p:spTree>
    <p:extLst>
      <p:ext uri="{BB962C8B-B14F-4D97-AF65-F5344CB8AC3E}">
        <p14:creationId xmlns:p14="http://schemas.microsoft.com/office/powerpoint/2010/main" val="3170181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Ö</a:t>
            </a:r>
            <a:r>
              <a:rPr lang="tr-TR" dirty="0" smtClean="0"/>
              <a:t>rnek Bir Mel Spektogramı</a:t>
            </a:r>
            <a:endParaRPr lang="tr-T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738" y="2360734"/>
            <a:ext cx="3143250" cy="280035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571" y="2360734"/>
            <a:ext cx="3313967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76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677" y="352669"/>
            <a:ext cx="3871913" cy="57404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946" y="352669"/>
            <a:ext cx="3894993" cy="5741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9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0"/>
            <a:ext cx="10058400" cy="1450757"/>
          </a:xfrm>
        </p:spPr>
        <p:txBody>
          <a:bodyPr/>
          <a:lstStyle/>
          <a:p>
            <a:r>
              <a:rPr lang="tr-TR" dirty="0" smtClean="0"/>
              <a:t>CNN/CNN+GRU</a:t>
            </a:r>
            <a:endParaRPr lang="tr-T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3342835" cy="3236220"/>
          </a:xfrm>
        </p:spPr>
        <p:txBody>
          <a:bodyPr/>
          <a:lstStyle/>
          <a:p>
            <a:r>
              <a:rPr lang="tr-TR" dirty="0" smtClean="0"/>
              <a:t>  </a:t>
            </a:r>
            <a:endParaRPr lang="tr-TR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24" y="1547472"/>
            <a:ext cx="10339755" cy="458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95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890" y="234217"/>
            <a:ext cx="8115300" cy="28527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890" y="3279530"/>
            <a:ext cx="8148713" cy="2857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2721578"/>
            <a:ext cx="38686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400" dirty="0" smtClean="0"/>
              <a:t>CNN+GRU</a:t>
            </a:r>
            <a:endParaRPr lang="tr-TR" sz="5400" dirty="0"/>
          </a:p>
        </p:txBody>
      </p:sp>
    </p:spTree>
    <p:extLst>
      <p:ext uri="{BB962C8B-B14F-4D97-AF65-F5344CB8AC3E}">
        <p14:creationId xmlns:p14="http://schemas.microsoft.com/office/powerpoint/2010/main" val="91246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34" y="813664"/>
            <a:ext cx="5485147" cy="466444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811" y="815424"/>
            <a:ext cx="5356712" cy="466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6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288</TotalTime>
  <Words>334</Words>
  <Application>Microsoft Office PowerPoint</Application>
  <PresentationFormat>Widescreen</PresentationFormat>
  <Paragraphs>60</Paragraphs>
  <Slides>17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Bahnschrift Condensed</vt:lpstr>
      <vt:lpstr>Calibri</vt:lpstr>
      <vt:lpstr>Calibri Light</vt:lpstr>
      <vt:lpstr>Retrospect</vt:lpstr>
      <vt:lpstr>       MÜZİK DUYGU ANALİZİ</vt:lpstr>
      <vt:lpstr>Projenin Tanım ve Önemi</vt:lpstr>
      <vt:lpstr>Veri Kümesi:Emotify</vt:lpstr>
      <vt:lpstr>Ses Ön-İşleme</vt:lpstr>
      <vt:lpstr>Örnek Bir Mel Spektogramı</vt:lpstr>
      <vt:lpstr>PowerPoint Presentation</vt:lpstr>
      <vt:lpstr>CNN/CNN+GRU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CNN                                 CNN+GRU</vt:lpstr>
      <vt:lpstr>          CNN                                CNN+GRU </vt:lpstr>
      <vt:lpstr>          CNN                                 CNN+GRU</vt:lpstr>
      <vt:lpstr>          CNN                                 CNN+GRU</vt:lpstr>
      <vt:lpstr>PowerPoint Presentation</vt:lpstr>
    </vt:vector>
  </TitlesOfParts>
  <Company>By NeC ® 2010 | Katilimsiz.Com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</dc:creator>
  <cp:lastModifiedBy>ACER</cp:lastModifiedBy>
  <cp:revision>21</cp:revision>
  <dcterms:created xsi:type="dcterms:W3CDTF">2025-05-25T11:34:58Z</dcterms:created>
  <dcterms:modified xsi:type="dcterms:W3CDTF">2025-05-26T09:11:03Z</dcterms:modified>
</cp:coreProperties>
</file>

<file path=docProps/thumbnail.jpeg>
</file>